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786272-D709-446B-B280-442FB13899BB}" v="55" dt="2021-01-13T19:22:56.9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77" y="1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1/13/2021</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95929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1/13/2021</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704420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1/13/2021</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14271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1/13/2021</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761862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1/13/2021</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259004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1/13/2021</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406823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1/13/2021</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513452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1/13/2021</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24685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1/13/2021</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290773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1/13/2021</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907737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1/13/2021</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1272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1/13/2021</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246008499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2" r:id="rId6"/>
    <p:sldLayoutId id="2147483698" r:id="rId7"/>
    <p:sldLayoutId id="2147483699" r:id="rId8"/>
    <p:sldLayoutId id="2147483700" r:id="rId9"/>
    <p:sldLayoutId id="2147483701" r:id="rId10"/>
    <p:sldLayoutId id="2147483703"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en.wikipedia.org/wiki/BL_8-inch_howitzer_Mk_VI_%E2%80%93_VIII" TargetMode="External"/><Relationship Id="rId13" Type="http://schemas.openxmlformats.org/officeDocument/2006/relationships/hyperlink" Target="https://en.wikipedia.org/wiki/Smith_Gun" TargetMode="External"/><Relationship Id="rId18" Type="http://schemas.openxmlformats.org/officeDocument/2006/relationships/hyperlink" Target="https://en.wikipedia.org/wiki/QF_12-pounder_12_cwt_naval_gun" TargetMode="External"/><Relationship Id="rId3" Type="http://schemas.openxmlformats.org/officeDocument/2006/relationships/hyperlink" Target="https://en.wikipedia.org/wiki/Ordnance_QF_17-pounder" TargetMode="External"/><Relationship Id="rId7" Type="http://schemas.openxmlformats.org/officeDocument/2006/relationships/hyperlink" Target="https://en.wikipedia.org/wiki/BL_7.2-inch_howitzer" TargetMode="External"/><Relationship Id="rId12" Type="http://schemas.openxmlformats.org/officeDocument/2006/relationships/hyperlink" Target="https://en.wikipedia.org/wiki/QF_3.7-inch_mountain_howitzer" TargetMode="External"/><Relationship Id="rId17" Type="http://schemas.openxmlformats.org/officeDocument/2006/relationships/hyperlink" Target="https://en.wikipedia.org/wiki/QF_6-pounder_10_cwt_gun" TargetMode="External"/><Relationship Id="rId2" Type="http://schemas.openxmlformats.org/officeDocument/2006/relationships/hyperlink" Target="https://en.wikipedia.org/wiki/Ordnance_QF_6-pounder" TargetMode="External"/><Relationship Id="rId16" Type="http://schemas.openxmlformats.org/officeDocument/2006/relationships/hyperlink" Target="https://en.wikipedia.org/wiki/QF_18-pounder_gun" TargetMode="External"/><Relationship Id="rId20"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s://en.wikipedia.org/wiki/BL_4.5-inch_Medium_Field_Gun" TargetMode="External"/><Relationship Id="rId11" Type="http://schemas.openxmlformats.org/officeDocument/2006/relationships/hyperlink" Target="https://en.wikipedia.org/wiki/Mountain_gun" TargetMode="External"/><Relationship Id="rId5" Type="http://schemas.openxmlformats.org/officeDocument/2006/relationships/hyperlink" Target="https://en.wikipedia.org/wiki/BL_5.5-inch_Medium_Gun" TargetMode="External"/><Relationship Id="rId15" Type="http://schemas.openxmlformats.org/officeDocument/2006/relationships/hyperlink" Target="https://en.wikipedia.org/wiki/75_mm_gun_M1917" TargetMode="External"/><Relationship Id="rId10" Type="http://schemas.openxmlformats.org/officeDocument/2006/relationships/hyperlink" Target="https://en.wikipedia.org/wiki/M116_howitzer" TargetMode="External"/><Relationship Id="rId19" Type="http://schemas.openxmlformats.org/officeDocument/2006/relationships/hyperlink" Target="https://en.wikipedia.org/wiki/QF_4.7-inch_Gun_Mk_I%E2%80%93IV" TargetMode="External"/><Relationship Id="rId4" Type="http://schemas.openxmlformats.org/officeDocument/2006/relationships/hyperlink" Target="https://en.wikipedia.org/wiki/Ordnance_QF_25-pounder" TargetMode="External"/><Relationship Id="rId9" Type="http://schemas.openxmlformats.org/officeDocument/2006/relationships/hyperlink" Target="https://en.wikipedia.org/wiki/BL_60-pounder_gun" TargetMode="External"/><Relationship Id="rId14" Type="http://schemas.openxmlformats.org/officeDocument/2006/relationships/hyperlink" Target="https://en.wikipedia.org/wiki/BL_9.2-inch_howitzer"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en.wikipedia.org/wiki/Timeline_of_World_War_II" TargetMode="External"/><Relationship Id="rId3" Type="http://schemas.openxmlformats.org/officeDocument/2006/relationships/image" Target="../media/image4.jpeg"/><Relationship Id="rId7" Type="http://schemas.openxmlformats.org/officeDocument/2006/relationships/hyperlink" Target="https://en.wikipedia.org/wiki/Allies_of_World_War_II" TargetMode="External"/><Relationship Id="rId2" Type="http://schemas.openxmlformats.org/officeDocument/2006/relationships/hyperlink" Target="https://www.google.com/search?q=world+war+2+dates&amp;rlz=1C1CHBD_en-GBGB908GB908&amp;tbm=isch&amp;source=iu&amp;ictx=1&amp;fir=GdIFAyklciVG0M%252CkqdH1thA0tHe4M%252C%252Fm%252F081pw&amp;vet=1&amp;usg=AI4_-kQbu_5vBz6i-OjbBnZ53d4fG2WOew&amp;sa=X&amp;ved=2ahUKEwifn7_T3JbuAhWExoUKHdjrAJoQ_B16BAgIEAE#imgrc=GdIFAyklciVG0M" TargetMode="External"/><Relationship Id="rId1" Type="http://schemas.openxmlformats.org/officeDocument/2006/relationships/slideLayout" Target="../slideLayouts/slideLayout2.xml"/><Relationship Id="rId6" Type="http://schemas.openxmlformats.org/officeDocument/2006/relationships/hyperlink" Target="https://en.wikipedia.org/wiki/List_of_theaters_and_campaigns_of_World_War_II" TargetMode="External"/><Relationship Id="rId5" Type="http://schemas.openxmlformats.org/officeDocument/2006/relationships/hyperlink" Target="https://en.wikipedia.org/wiki/Mediterranean_and_Middle_East_theatre_of_World_War_II" TargetMode="External"/><Relationship Id="rId4" Type="http://schemas.openxmlformats.org/officeDocument/2006/relationships/hyperlink" Target="https://en.wikipedia.org/wiki/World_War_II"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191">
            <a:extLst>
              <a:ext uri="{FF2B5EF4-FFF2-40B4-BE49-F238E27FC236}">
                <a16:creationId xmlns:a16="http://schemas.microsoft.com/office/drawing/2014/main" id="{5A8AC3CD-ED4E-47B5-A42A-F32B90340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9" name="Rectangle 192">
            <a:extLst>
              <a:ext uri="{FF2B5EF4-FFF2-40B4-BE49-F238E27FC236}">
                <a16:creationId xmlns:a16="http://schemas.microsoft.com/office/drawing/2014/main" id="{AB9DFAC8-424C-49EA-AC8A-002889678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625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B6B0A07-AAA0-4A9E-8860-C41A0AF6A773}"/>
              </a:ext>
            </a:extLst>
          </p:cNvPr>
          <p:cNvSpPr txBox="1"/>
          <p:nvPr/>
        </p:nvSpPr>
        <p:spPr>
          <a:xfrm>
            <a:off x="698528" y="-16396"/>
            <a:ext cx="3326610" cy="1290320"/>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200" kern="1200" cap="all" spc="300" baseline="0" dirty="0">
                <a:solidFill>
                  <a:schemeClr val="tx2"/>
                </a:solidFill>
                <a:effectLst/>
                <a:latin typeface="+mj-lt"/>
                <a:ea typeface="+mj-ea"/>
                <a:cs typeface="+mj-cs"/>
              </a:rPr>
              <a:t>World War Two</a:t>
            </a:r>
          </a:p>
        </p:txBody>
      </p:sp>
      <p:pic>
        <p:nvPicPr>
          <p:cNvPr id="1026" name="Picture 2" descr="World War II for Kids: Technology">
            <a:extLst>
              <a:ext uri="{FF2B5EF4-FFF2-40B4-BE49-F238E27FC236}">
                <a16:creationId xmlns:a16="http://schemas.microsoft.com/office/drawing/2014/main" id="{8C5A7F55-9B23-4C45-A007-13FE2C03CB1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761" r="4" b="4"/>
          <a:stretch/>
        </p:blipFill>
        <p:spPr bwMode="auto">
          <a:xfrm>
            <a:off x="6239336" y="324710"/>
            <a:ext cx="4786203" cy="2743200"/>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4AF32946-831F-417B-BABC-23071EBE343F}"/>
              </a:ext>
            </a:extLst>
          </p:cNvPr>
          <p:cNvSpPr txBox="1"/>
          <p:nvPr/>
        </p:nvSpPr>
        <p:spPr>
          <a:xfrm>
            <a:off x="-797336" y="1777590"/>
            <a:ext cx="5826783" cy="1290320"/>
          </a:xfrm>
          <a:prstGeom prst="rect">
            <a:avLst/>
          </a:prstGeom>
        </p:spPr>
        <p:txBody>
          <a:bodyPr vert="horz" lIns="91440" tIns="45720" rIns="91440" bIns="45720" rtlCol="0">
            <a:normAutofit/>
          </a:bodyPr>
          <a:lstStyle/>
          <a:p>
            <a:pPr algn="ctr">
              <a:lnSpc>
                <a:spcPct val="90000"/>
              </a:lnSpc>
              <a:spcAft>
                <a:spcPts val="600"/>
              </a:spcAft>
              <a:buSzPct val="70000"/>
            </a:pPr>
            <a:r>
              <a:rPr lang="en-US" sz="1100" b="0" i="0" dirty="0">
                <a:solidFill>
                  <a:schemeClr val="tx2"/>
                </a:solidFill>
                <a:effectLst/>
                <a:latin typeface="+mj-lt"/>
              </a:rPr>
              <a:t>.</a:t>
            </a:r>
          </a:p>
        </p:txBody>
      </p:sp>
      <p:sp>
        <p:nvSpPr>
          <p:cNvPr id="23" name="TextBox 22">
            <a:extLst>
              <a:ext uri="{FF2B5EF4-FFF2-40B4-BE49-F238E27FC236}">
                <a16:creationId xmlns:a16="http://schemas.microsoft.com/office/drawing/2014/main" id="{B9D99BA5-61FC-40EE-BC18-D42130C08CAA}"/>
              </a:ext>
            </a:extLst>
          </p:cNvPr>
          <p:cNvSpPr txBox="1"/>
          <p:nvPr/>
        </p:nvSpPr>
        <p:spPr>
          <a:xfrm>
            <a:off x="5700007" y="3512731"/>
            <a:ext cx="6096000" cy="2539157"/>
          </a:xfrm>
          <a:prstGeom prst="rect">
            <a:avLst/>
          </a:prstGeom>
          <a:noFill/>
        </p:spPr>
        <p:txBody>
          <a:bodyPr wrap="square">
            <a:spAutoFit/>
          </a:bodyPr>
          <a:lstStyle/>
          <a:p>
            <a:pPr algn="l">
              <a:spcAft>
                <a:spcPts val="600"/>
              </a:spcAft>
              <a:buFont typeface="Arial" panose="020B0604020202020204" pitchFamily="34" charset="0"/>
              <a:buChar char="•"/>
            </a:pPr>
            <a:r>
              <a:rPr lang="en-GB" b="0" i="0" dirty="0">
                <a:solidFill>
                  <a:srgbClr val="202124"/>
                </a:solidFill>
                <a:effectLst/>
                <a:latin typeface="arial" panose="020B0604020202020204" pitchFamily="34" charset="0"/>
              </a:rPr>
              <a:t>The first German serviceman killed in the war was killed by the Japanese. ...</a:t>
            </a:r>
          </a:p>
          <a:p>
            <a:pPr algn="l">
              <a:spcAft>
                <a:spcPts val="600"/>
              </a:spcAft>
              <a:buFont typeface="Arial" panose="020B0604020202020204" pitchFamily="34" charset="0"/>
              <a:buChar char="•"/>
            </a:pPr>
            <a:r>
              <a:rPr lang="en-GB" b="0" i="0" dirty="0">
                <a:solidFill>
                  <a:srgbClr val="202124"/>
                </a:solidFill>
                <a:effectLst/>
                <a:latin typeface="arial" panose="020B0604020202020204" pitchFamily="34" charset="0"/>
              </a:rPr>
              <a:t>The first American serviceman killed was killed by the Russians. ...</a:t>
            </a:r>
          </a:p>
          <a:p>
            <a:pPr algn="l">
              <a:spcAft>
                <a:spcPts val="600"/>
              </a:spcAft>
              <a:buFont typeface="Arial" panose="020B0604020202020204" pitchFamily="34" charset="0"/>
              <a:buChar char="•"/>
            </a:pPr>
            <a:r>
              <a:rPr lang="en-GB" b="0" i="0" dirty="0">
                <a:solidFill>
                  <a:srgbClr val="202124"/>
                </a:solidFill>
                <a:effectLst/>
                <a:latin typeface="arial" panose="020B0604020202020204" pitchFamily="34" charset="0"/>
              </a:rPr>
              <a:t>Over 100,000 Allied bomber crewmen were killed over </a:t>
            </a:r>
            <a:r>
              <a:rPr lang="en-GB" b="1" i="0" dirty="0">
                <a:solidFill>
                  <a:srgbClr val="202124"/>
                </a:solidFill>
                <a:effectLst/>
                <a:latin typeface="arial" panose="020B0604020202020204" pitchFamily="34" charset="0"/>
              </a:rPr>
              <a:t>Europe</a:t>
            </a:r>
            <a:r>
              <a:rPr lang="en-GB" b="0" i="0" dirty="0">
                <a:solidFill>
                  <a:srgbClr val="202124"/>
                </a:solidFill>
                <a:effectLst/>
                <a:latin typeface="arial" panose="020B0604020202020204" pitchFamily="34" charset="0"/>
              </a:rPr>
              <a:t>. ...</a:t>
            </a:r>
          </a:p>
          <a:p>
            <a:pPr algn="l">
              <a:spcAft>
                <a:spcPts val="600"/>
              </a:spcAft>
              <a:buFont typeface="Arial" panose="020B0604020202020204" pitchFamily="34" charset="0"/>
              <a:buChar char="•"/>
            </a:pPr>
            <a:r>
              <a:rPr lang="en-GB" b="0" i="0" dirty="0">
                <a:solidFill>
                  <a:srgbClr val="202124"/>
                </a:solidFill>
                <a:effectLst/>
                <a:latin typeface="arial" panose="020B0604020202020204" pitchFamily="34" charset="0"/>
              </a:rPr>
              <a:t>More US servicemen died in the Air Corps that the Marine Corps.</a:t>
            </a:r>
          </a:p>
        </p:txBody>
      </p:sp>
      <p:sp>
        <p:nvSpPr>
          <p:cNvPr id="25" name="TextBox 24">
            <a:extLst>
              <a:ext uri="{FF2B5EF4-FFF2-40B4-BE49-F238E27FC236}">
                <a16:creationId xmlns:a16="http://schemas.microsoft.com/office/drawing/2014/main" id="{FCF1155D-6D3A-42AB-8E29-6AF1BC873627}"/>
              </a:ext>
            </a:extLst>
          </p:cNvPr>
          <p:cNvSpPr txBox="1"/>
          <p:nvPr/>
        </p:nvSpPr>
        <p:spPr>
          <a:xfrm>
            <a:off x="-1" y="3937026"/>
            <a:ext cx="4671313" cy="2308324"/>
          </a:xfrm>
          <a:prstGeom prst="rect">
            <a:avLst/>
          </a:prstGeom>
          <a:noFill/>
        </p:spPr>
        <p:txBody>
          <a:bodyPr wrap="square">
            <a:spAutoFit/>
          </a:bodyPr>
          <a:lstStyle/>
          <a:p>
            <a:pPr>
              <a:spcAft>
                <a:spcPts val="600"/>
              </a:spcAft>
            </a:pPr>
            <a:r>
              <a:rPr lang="en-GB" b="1" i="0" dirty="0">
                <a:solidFill>
                  <a:srgbClr val="202124"/>
                </a:solidFill>
                <a:effectLst/>
                <a:latin typeface="arial" panose="020B0604020202020204" pitchFamily="34" charset="0"/>
              </a:rPr>
              <a:t>World War</a:t>
            </a:r>
            <a:r>
              <a:rPr lang="en-GB" b="0" i="0" dirty="0">
                <a:solidFill>
                  <a:srgbClr val="202124"/>
                </a:solidFill>
                <a:effectLst/>
                <a:latin typeface="arial" panose="020B0604020202020204" pitchFamily="34" charset="0"/>
              </a:rPr>
              <a:t> II involved many countries around the globe fighting against each other, including the UK. It lasted six years, from 1939-1945. The </a:t>
            </a:r>
            <a:r>
              <a:rPr lang="en-GB" b="1" i="0" dirty="0">
                <a:solidFill>
                  <a:srgbClr val="202124"/>
                </a:solidFill>
                <a:effectLst/>
                <a:latin typeface="arial" panose="020B0604020202020204" pitchFamily="34" charset="0"/>
              </a:rPr>
              <a:t>War</a:t>
            </a:r>
            <a:r>
              <a:rPr lang="en-GB" b="0" i="0" dirty="0">
                <a:solidFill>
                  <a:srgbClr val="202124"/>
                </a:solidFill>
                <a:effectLst/>
                <a:latin typeface="arial" panose="020B0604020202020204" pitchFamily="34" charset="0"/>
              </a:rPr>
              <a:t> became a global conflict after the German military, led by Adolf Hitler, invaded Poland in 1939 because he wanted to take some of their land for Germany.</a:t>
            </a:r>
            <a:endParaRPr lang="en-GB" dirty="0"/>
          </a:p>
        </p:txBody>
      </p:sp>
      <p:sp>
        <p:nvSpPr>
          <p:cNvPr id="14" name="TextBox 13">
            <a:extLst>
              <a:ext uri="{FF2B5EF4-FFF2-40B4-BE49-F238E27FC236}">
                <a16:creationId xmlns:a16="http://schemas.microsoft.com/office/drawing/2014/main" id="{7B826950-81E6-4E8C-961B-D82CB11FD210}"/>
              </a:ext>
            </a:extLst>
          </p:cNvPr>
          <p:cNvSpPr txBox="1"/>
          <p:nvPr/>
        </p:nvSpPr>
        <p:spPr>
          <a:xfrm>
            <a:off x="504" y="1106130"/>
            <a:ext cx="4670808" cy="2862322"/>
          </a:xfrm>
          <a:prstGeom prst="rect">
            <a:avLst/>
          </a:prstGeom>
          <a:noFill/>
        </p:spPr>
        <p:txBody>
          <a:bodyPr wrap="square">
            <a:spAutoFit/>
          </a:bodyPr>
          <a:lstStyle/>
          <a:p>
            <a:pPr algn="l"/>
            <a:r>
              <a:rPr lang="en-GB" b="1" i="0" dirty="0">
                <a:solidFill>
                  <a:srgbClr val="202124"/>
                </a:solidFill>
                <a:effectLst/>
                <a:latin typeface="Google Sans"/>
              </a:rPr>
              <a:t>Top 20 World War Two Facts For KS2 Kids</a:t>
            </a:r>
            <a:endParaRPr lang="en-GB" b="0" i="0" dirty="0">
              <a:solidFill>
                <a:srgbClr val="202124"/>
              </a:solidFill>
              <a:effectLst/>
              <a:latin typeface="Google Sans"/>
            </a:endParaRPr>
          </a:p>
          <a:p>
            <a:pPr algn="l">
              <a:buFont typeface="Arial" panose="020B0604020202020204" pitchFamily="34" charset="0"/>
              <a:buChar char="•"/>
            </a:pPr>
            <a:r>
              <a:rPr lang="en-GB" b="0" i="0" dirty="0">
                <a:solidFill>
                  <a:srgbClr val="202124"/>
                </a:solidFill>
                <a:effectLst/>
                <a:latin typeface="arial" panose="020B0604020202020204" pitchFamily="34" charset="0"/>
              </a:rPr>
              <a:t>The </a:t>
            </a:r>
            <a:r>
              <a:rPr lang="en-GB" b="1" i="0" dirty="0">
                <a:solidFill>
                  <a:srgbClr val="202124"/>
                </a:solidFill>
                <a:effectLst/>
                <a:latin typeface="arial" panose="020B0604020202020204" pitchFamily="34" charset="0"/>
              </a:rPr>
              <a:t>war</a:t>
            </a:r>
            <a:r>
              <a:rPr lang="en-GB" b="0" i="0" dirty="0">
                <a:solidFill>
                  <a:srgbClr val="202124"/>
                </a:solidFill>
                <a:effectLst/>
                <a:latin typeface="arial" panose="020B0604020202020204" pitchFamily="34" charset="0"/>
              </a:rPr>
              <a:t> lasted six years and one day.</a:t>
            </a:r>
          </a:p>
          <a:p>
            <a:pPr algn="l">
              <a:buFont typeface="Arial" panose="020B0604020202020204" pitchFamily="34" charset="0"/>
              <a:buChar char="•"/>
            </a:pPr>
            <a:r>
              <a:rPr lang="en-GB" b="1" i="0" dirty="0">
                <a:solidFill>
                  <a:srgbClr val="202124"/>
                </a:solidFill>
                <a:effectLst/>
                <a:latin typeface="arial" panose="020B0604020202020204" pitchFamily="34" charset="0"/>
              </a:rPr>
              <a:t>WWII</a:t>
            </a:r>
            <a:r>
              <a:rPr lang="en-GB" b="0" i="0" dirty="0">
                <a:solidFill>
                  <a:srgbClr val="202124"/>
                </a:solidFill>
                <a:effectLst/>
                <a:latin typeface="arial" panose="020B0604020202020204" pitchFamily="34" charset="0"/>
              </a:rPr>
              <a:t> began on September 1st 1939.</a:t>
            </a:r>
          </a:p>
          <a:p>
            <a:pPr algn="l">
              <a:buFont typeface="Arial" panose="020B0604020202020204" pitchFamily="34" charset="0"/>
              <a:buChar char="•"/>
            </a:pPr>
            <a:r>
              <a:rPr lang="en-GB" b="1" i="0" dirty="0">
                <a:solidFill>
                  <a:srgbClr val="202124"/>
                </a:solidFill>
                <a:effectLst/>
                <a:latin typeface="arial" panose="020B0604020202020204" pitchFamily="34" charset="0"/>
              </a:rPr>
              <a:t>WWII</a:t>
            </a:r>
            <a:r>
              <a:rPr lang="en-GB" b="0" i="0" dirty="0">
                <a:solidFill>
                  <a:srgbClr val="202124"/>
                </a:solidFill>
                <a:effectLst/>
                <a:latin typeface="arial" panose="020B0604020202020204" pitchFamily="34" charset="0"/>
              </a:rPr>
              <a:t> ended on September 2nd 1945.</a:t>
            </a:r>
          </a:p>
          <a:p>
            <a:pPr algn="l">
              <a:buFont typeface="Arial" panose="020B0604020202020204" pitchFamily="34" charset="0"/>
              <a:buChar char="•"/>
            </a:pPr>
            <a:r>
              <a:rPr lang="en-GB" b="0" i="0" dirty="0">
                <a:solidFill>
                  <a:srgbClr val="202124"/>
                </a:solidFill>
                <a:effectLst/>
                <a:latin typeface="arial" panose="020B0604020202020204" pitchFamily="34" charset="0"/>
              </a:rPr>
              <a:t>The </a:t>
            </a:r>
            <a:r>
              <a:rPr lang="en-GB" b="1" i="0" dirty="0">
                <a:solidFill>
                  <a:srgbClr val="202124"/>
                </a:solidFill>
                <a:effectLst/>
                <a:latin typeface="arial" panose="020B0604020202020204" pitchFamily="34" charset="0"/>
              </a:rPr>
              <a:t>war</a:t>
            </a:r>
            <a:r>
              <a:rPr lang="en-GB" b="0" i="0" dirty="0">
                <a:solidFill>
                  <a:srgbClr val="202124"/>
                </a:solidFill>
                <a:effectLst/>
                <a:latin typeface="arial" panose="020B0604020202020204" pitchFamily="34" charset="0"/>
              </a:rPr>
              <a:t> began when Germany invaded Poland.</a:t>
            </a:r>
          </a:p>
          <a:p>
            <a:pPr algn="l">
              <a:buFont typeface="Arial" panose="020B0604020202020204" pitchFamily="34" charset="0"/>
              <a:buChar char="•"/>
            </a:pPr>
            <a:r>
              <a:rPr lang="en-GB" b="0" i="0" dirty="0">
                <a:solidFill>
                  <a:srgbClr val="202124"/>
                </a:solidFill>
                <a:effectLst/>
                <a:latin typeface="arial" panose="020B0604020202020204" pitchFamily="34" charset="0"/>
              </a:rPr>
              <a:t>Great Britain declared </a:t>
            </a:r>
            <a:r>
              <a:rPr lang="en-GB" b="1" i="0" dirty="0">
                <a:solidFill>
                  <a:srgbClr val="202124"/>
                </a:solidFill>
                <a:effectLst/>
                <a:latin typeface="arial" panose="020B0604020202020204" pitchFamily="34" charset="0"/>
              </a:rPr>
              <a:t>war</a:t>
            </a:r>
            <a:r>
              <a:rPr lang="en-GB" b="0" i="0" dirty="0">
                <a:solidFill>
                  <a:srgbClr val="202124"/>
                </a:solidFill>
                <a:effectLst/>
                <a:latin typeface="arial" panose="020B0604020202020204" pitchFamily="34" charset="0"/>
              </a:rPr>
              <a:t> against Germany on September 3rd 1939.</a:t>
            </a:r>
          </a:p>
          <a:p>
            <a:pPr algn="l">
              <a:buFont typeface="Arial" panose="020B0604020202020204" pitchFamily="34" charset="0"/>
              <a:buChar char="•"/>
            </a:pPr>
            <a:r>
              <a:rPr lang="en-GB" b="0" i="0" dirty="0">
                <a:solidFill>
                  <a:srgbClr val="202124"/>
                </a:solidFill>
                <a:effectLst/>
                <a:latin typeface="arial" panose="020B0604020202020204" pitchFamily="34" charset="0"/>
              </a:rPr>
              <a:t>Germany was led by Adolf Hitler - the leader of the Nazi party.</a:t>
            </a:r>
          </a:p>
        </p:txBody>
      </p:sp>
    </p:spTree>
    <p:extLst>
      <p:ext uri="{BB962C8B-B14F-4D97-AF65-F5344CB8AC3E}">
        <p14:creationId xmlns:p14="http://schemas.microsoft.com/office/powerpoint/2010/main" val="1032252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1CA7196-CAF1-4234-8849-E335F0BC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Food Rationing during World War 2">
            <a:extLst>
              <a:ext uri="{FF2B5EF4-FFF2-40B4-BE49-F238E27FC236}">
                <a16:creationId xmlns:a16="http://schemas.microsoft.com/office/drawing/2014/main" id="{A74B6C2A-0B26-412B-BAD4-7340D6D4FA7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3489" y="1188720"/>
            <a:ext cx="6096000" cy="44805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CFCDAF4-2316-4606-941B-333F50000CF5}"/>
              </a:ext>
            </a:extLst>
          </p:cNvPr>
          <p:cNvSpPr txBox="1"/>
          <p:nvPr/>
        </p:nvSpPr>
        <p:spPr>
          <a:xfrm>
            <a:off x="8115301" y="1814732"/>
            <a:ext cx="3390899" cy="4501662"/>
          </a:xfrm>
          <a:prstGeom prst="rect">
            <a:avLst/>
          </a:prstGeom>
        </p:spPr>
        <p:txBody>
          <a:bodyPr vert="horz" lIns="91440" tIns="45720" rIns="91440" bIns="45720" rtlCol="0">
            <a:normAutofit/>
          </a:bodyPr>
          <a:lstStyle/>
          <a:p>
            <a:pPr indent="-228600">
              <a:spcAft>
                <a:spcPts val="600"/>
              </a:spcAft>
              <a:buSzPct val="70000"/>
              <a:buFont typeface="Arial" panose="020B0604020202020204" pitchFamily="34" charset="0"/>
              <a:buChar char="•"/>
            </a:pPr>
            <a:r>
              <a:rPr lang="en-US" b="0" i="0" dirty="0">
                <a:solidFill>
                  <a:schemeClr val="tx2"/>
                </a:solidFill>
                <a:effectLst/>
                <a:latin typeface="+mj-lt"/>
              </a:rPr>
              <a:t>Bacon &amp; Ham 4 oz.</a:t>
            </a:r>
          </a:p>
          <a:p>
            <a:pPr indent="-228600">
              <a:spcAft>
                <a:spcPts val="600"/>
              </a:spcAft>
              <a:buSzPct val="70000"/>
              <a:buFont typeface="Arial" panose="020B0604020202020204" pitchFamily="34" charset="0"/>
              <a:buChar char="•"/>
            </a:pPr>
            <a:r>
              <a:rPr lang="en-US" b="0" i="0" dirty="0">
                <a:solidFill>
                  <a:schemeClr val="tx2"/>
                </a:solidFill>
                <a:effectLst/>
                <a:latin typeface="+mj-lt"/>
              </a:rPr>
              <a:t>Other meat value of 1 shilling and 2 pence (equivalent to 2 chops)</a:t>
            </a:r>
          </a:p>
          <a:p>
            <a:pPr indent="-228600">
              <a:spcAft>
                <a:spcPts val="600"/>
              </a:spcAft>
              <a:buSzPct val="70000"/>
              <a:buFont typeface="Arial" panose="020B0604020202020204" pitchFamily="34" charset="0"/>
              <a:buChar char="•"/>
            </a:pPr>
            <a:r>
              <a:rPr lang="en-US" b="0" i="0" dirty="0">
                <a:solidFill>
                  <a:schemeClr val="tx2"/>
                </a:solidFill>
                <a:effectLst/>
                <a:latin typeface="+mj-lt"/>
              </a:rPr>
              <a:t>Butter 2 oz.</a:t>
            </a:r>
          </a:p>
          <a:p>
            <a:pPr indent="-228600">
              <a:spcAft>
                <a:spcPts val="600"/>
              </a:spcAft>
              <a:buSzPct val="70000"/>
              <a:buFont typeface="Arial" panose="020B0604020202020204" pitchFamily="34" charset="0"/>
              <a:buChar char="•"/>
            </a:pPr>
            <a:r>
              <a:rPr lang="en-US" b="0" i="0" dirty="0">
                <a:solidFill>
                  <a:schemeClr val="tx2"/>
                </a:solidFill>
                <a:effectLst/>
                <a:latin typeface="+mj-lt"/>
              </a:rPr>
              <a:t>Cheese 2 oz.</a:t>
            </a:r>
          </a:p>
          <a:p>
            <a:pPr indent="-228600">
              <a:spcAft>
                <a:spcPts val="600"/>
              </a:spcAft>
              <a:buSzPct val="70000"/>
              <a:buFont typeface="Arial" panose="020B0604020202020204" pitchFamily="34" charset="0"/>
              <a:buChar char="•"/>
            </a:pPr>
            <a:r>
              <a:rPr lang="en-US" b="0" i="0" dirty="0">
                <a:solidFill>
                  <a:schemeClr val="tx2"/>
                </a:solidFill>
                <a:effectLst/>
                <a:latin typeface="+mj-lt"/>
              </a:rPr>
              <a:t>Margarine 4 oz.</a:t>
            </a:r>
          </a:p>
          <a:p>
            <a:pPr indent="-228600">
              <a:spcAft>
                <a:spcPts val="600"/>
              </a:spcAft>
              <a:buSzPct val="70000"/>
              <a:buFont typeface="Arial" panose="020B0604020202020204" pitchFamily="34" charset="0"/>
              <a:buChar char="•"/>
            </a:pPr>
            <a:r>
              <a:rPr lang="en-US" b="0" i="0" dirty="0">
                <a:solidFill>
                  <a:schemeClr val="tx2"/>
                </a:solidFill>
                <a:effectLst/>
                <a:latin typeface="+mj-lt"/>
              </a:rPr>
              <a:t>Cooking fat 4 oz.</a:t>
            </a:r>
          </a:p>
          <a:p>
            <a:pPr indent="-228600">
              <a:spcAft>
                <a:spcPts val="600"/>
              </a:spcAft>
              <a:buSzPct val="70000"/>
              <a:buFont typeface="Arial" panose="020B0604020202020204" pitchFamily="34" charset="0"/>
              <a:buChar char="•"/>
            </a:pPr>
            <a:r>
              <a:rPr lang="en-US" b="0" i="0" dirty="0">
                <a:solidFill>
                  <a:schemeClr val="tx2"/>
                </a:solidFill>
                <a:effectLst/>
                <a:latin typeface="+mj-lt"/>
              </a:rPr>
              <a:t>Milk 3 pints.</a:t>
            </a:r>
          </a:p>
          <a:p>
            <a:pPr indent="-228600">
              <a:spcAft>
                <a:spcPts val="600"/>
              </a:spcAft>
              <a:buSzPct val="70000"/>
              <a:buFont typeface="Arial" panose="020B0604020202020204" pitchFamily="34" charset="0"/>
              <a:buChar char="•"/>
            </a:pPr>
            <a:r>
              <a:rPr lang="en-US" b="0" i="0" dirty="0">
                <a:solidFill>
                  <a:schemeClr val="tx2"/>
                </a:solidFill>
                <a:effectLst/>
                <a:latin typeface="+mj-lt"/>
              </a:rPr>
              <a:t>Sugar 8 oz.</a:t>
            </a:r>
          </a:p>
        </p:txBody>
      </p:sp>
      <p:sp>
        <p:nvSpPr>
          <p:cNvPr id="10" name="TextBox 9">
            <a:extLst>
              <a:ext uri="{FF2B5EF4-FFF2-40B4-BE49-F238E27FC236}">
                <a16:creationId xmlns:a16="http://schemas.microsoft.com/office/drawing/2014/main" id="{D6C8B69D-3102-4C2C-8F01-E172E7E7FAEE}"/>
              </a:ext>
            </a:extLst>
          </p:cNvPr>
          <p:cNvSpPr txBox="1"/>
          <p:nvPr/>
        </p:nvSpPr>
        <p:spPr>
          <a:xfrm>
            <a:off x="7396480" y="396745"/>
            <a:ext cx="6096000" cy="594778"/>
          </a:xfrm>
          <a:prstGeom prst="rect">
            <a:avLst/>
          </a:prstGeom>
          <a:noFill/>
        </p:spPr>
        <p:txBody>
          <a:bodyPr wrap="square">
            <a:spAutoFit/>
          </a:bodyPr>
          <a:lstStyle/>
          <a:p>
            <a:pPr>
              <a:lnSpc>
                <a:spcPct val="107000"/>
              </a:lnSpc>
              <a:spcAft>
                <a:spcPts val="8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World War Two FOODS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2730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D309FA25-1772-4961-90BE-D39F20067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818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7CA7486-7C0D-42A0-A795-DDF3B6265CF1}"/>
              </a:ext>
            </a:extLst>
          </p:cNvPr>
          <p:cNvSpPr txBox="1"/>
          <p:nvPr/>
        </p:nvSpPr>
        <p:spPr>
          <a:xfrm>
            <a:off x="698528" y="239150"/>
            <a:ext cx="5397472" cy="1303606"/>
          </a:xfrm>
          <a:prstGeom prst="rect">
            <a:avLst/>
          </a:prstGeom>
        </p:spPr>
        <p:txBody>
          <a:bodyPr vert="horz" lIns="91440" tIns="45720" rIns="91440" bIns="45720" rtlCol="0" anchor="b">
            <a:normAutofit/>
          </a:bodyPr>
          <a:lstStyle/>
          <a:p>
            <a:pPr algn="ctr">
              <a:lnSpc>
                <a:spcPct val="90000"/>
              </a:lnSpc>
              <a:spcBef>
                <a:spcPct val="0"/>
              </a:spcBef>
              <a:spcAft>
                <a:spcPts val="800"/>
              </a:spcAft>
            </a:pPr>
            <a:r>
              <a:rPr lang="en-US" sz="3200" kern="1200" cap="all" spc="300" baseline="0" dirty="0">
                <a:solidFill>
                  <a:schemeClr val="tx2"/>
                </a:solidFill>
                <a:effectLst/>
                <a:latin typeface="+mj-lt"/>
                <a:ea typeface="+mj-ea"/>
                <a:cs typeface="+mj-cs"/>
              </a:rPr>
              <a:t>WW2 </a:t>
            </a:r>
            <a:r>
              <a:rPr lang="en-US" sz="3200" cap="all" spc="300" dirty="0">
                <a:solidFill>
                  <a:schemeClr val="tx2"/>
                </a:solidFill>
                <a:latin typeface="+mj-lt"/>
                <a:ea typeface="+mj-ea"/>
                <a:cs typeface="+mj-cs"/>
              </a:rPr>
              <a:t>BRITSH GUNS</a:t>
            </a:r>
            <a:endParaRPr lang="en-US" sz="3200" kern="1200" cap="all" spc="300" baseline="0" dirty="0">
              <a:solidFill>
                <a:schemeClr val="tx2"/>
              </a:solidFill>
              <a:effectLst/>
              <a:latin typeface="+mj-lt"/>
              <a:ea typeface="+mj-ea"/>
              <a:cs typeface="+mj-cs"/>
            </a:endParaRPr>
          </a:p>
        </p:txBody>
      </p:sp>
      <p:sp>
        <p:nvSpPr>
          <p:cNvPr id="5" name="Rectangle 3">
            <a:extLst>
              <a:ext uri="{FF2B5EF4-FFF2-40B4-BE49-F238E27FC236}">
                <a16:creationId xmlns:a16="http://schemas.microsoft.com/office/drawing/2014/main" id="{C023DFC7-D31B-482D-8C7F-C800446A53DC}"/>
              </a:ext>
            </a:extLst>
          </p:cNvPr>
          <p:cNvSpPr>
            <a:spLocks noChangeArrowheads="1"/>
          </p:cNvSpPr>
          <p:nvPr/>
        </p:nvSpPr>
        <p:spPr bwMode="auto">
          <a:xfrm>
            <a:off x="685801" y="1817152"/>
            <a:ext cx="5485227" cy="449924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rPr>
              <a:t> 40 mm weapon used at start of the war</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2" tooltip="Ordnance QF 6-pounder"/>
              </a:rPr>
              <a:t>Ordnance QF 6-pounder</a:t>
            </a:r>
            <a:r>
              <a:rPr kumimoji="0" lang="en-US" altLang="en-US" sz="900" b="0" i="0" u="none" strike="noStrike" cap="none" normalizeH="0" baseline="0" dirty="0">
                <a:ln>
                  <a:noFill/>
                </a:ln>
                <a:solidFill>
                  <a:schemeClr val="tx2"/>
                </a:solidFill>
                <a:effectLst/>
                <a:latin typeface="+mj-lt"/>
              </a:rPr>
              <a:t> - 57 mm weapon that replaced 2-pounder in artillery units</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3" tooltip="Ordnance QF 17-pounder"/>
              </a:rPr>
              <a:t>Ordnance QF 17-pounder</a:t>
            </a:r>
            <a:r>
              <a:rPr kumimoji="0" lang="en-US" altLang="en-US" sz="900" b="0" i="0" u="none" strike="noStrike" cap="none" normalizeH="0" baseline="0" dirty="0">
                <a:ln>
                  <a:noFill/>
                </a:ln>
                <a:solidFill>
                  <a:schemeClr val="tx2"/>
                </a:solidFill>
                <a:effectLst/>
                <a:latin typeface="+mj-lt"/>
              </a:rPr>
              <a:t> - 76 mm weapon introduced later in war for artillery units</a:t>
            </a:r>
            <a:endParaRPr kumimoji="0" lang="en-US" altLang="en-US" sz="900" b="1"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4" tooltip="Ordnance QF 25-pounder"/>
              </a:rPr>
              <a:t>Ordnance QF 25-pounder</a:t>
            </a:r>
            <a:r>
              <a:rPr kumimoji="0" lang="en-US" altLang="en-US" sz="900" b="0" i="0" u="none" strike="noStrike" cap="none" normalizeH="0" baseline="0" dirty="0">
                <a:ln>
                  <a:noFill/>
                </a:ln>
                <a:solidFill>
                  <a:schemeClr val="tx2"/>
                </a:solidFill>
                <a:effectLst/>
                <a:latin typeface="+mj-lt"/>
              </a:rPr>
              <a:t> Gun-howitzer</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5" tooltip="BL 5.5-inch Medium Gun"/>
              </a:rPr>
              <a:t>BL 5.5-inch Medium Gun</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6" tooltip="BL 4.5-inch Medium Field Gun"/>
              </a:rPr>
              <a:t>BL 4.5-inch Medium Field Gun</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7" tooltip="BL 7.2-inch howitzer"/>
              </a:rPr>
              <a:t>BL 7.2-inch Howitzer Mk.I</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8" tooltip="BL 8-inch howitzer Mk VI – VIII"/>
              </a:rPr>
              <a:t>BL 8-inch Howitzer</a:t>
            </a:r>
            <a:r>
              <a:rPr kumimoji="0" lang="en-US" altLang="en-US" sz="900" b="0" i="0" u="none" strike="noStrike" cap="none" normalizeH="0" baseline="0" dirty="0">
                <a:ln>
                  <a:noFill/>
                </a:ln>
                <a:solidFill>
                  <a:schemeClr val="tx2"/>
                </a:solidFill>
                <a:effectLst/>
                <a:latin typeface="+mj-lt"/>
              </a:rPr>
              <a:t> - siege gun</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9" tooltip="BL 60-pounder gun"/>
              </a:rPr>
              <a:t>BL 60-pounder gun</a:t>
            </a:r>
            <a:r>
              <a:rPr kumimoji="0" lang="en-US" altLang="en-US" sz="900" b="0" i="0" u="none" strike="noStrike" cap="none" normalizeH="0" baseline="0" dirty="0">
                <a:ln>
                  <a:noFill/>
                </a:ln>
                <a:solidFill>
                  <a:schemeClr val="tx2"/>
                </a:solidFill>
                <a:effectLst/>
                <a:latin typeface="+mj-lt"/>
              </a:rPr>
              <a:t> - 5 inch gun from First World War era, replaced by 4.5 inch gun during war</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0" tooltip="M116 howitzer"/>
              </a:rPr>
              <a:t>75 mm Pack Howitzer M1 and M8</a:t>
            </a:r>
            <a:r>
              <a:rPr kumimoji="0" lang="en-US" altLang="en-US" sz="900" b="0" i="0" u="none" strike="noStrike" cap="none" normalizeH="0" baseline="0" dirty="0">
                <a:ln>
                  <a:noFill/>
                </a:ln>
                <a:solidFill>
                  <a:schemeClr val="tx2"/>
                </a:solidFill>
                <a:effectLst/>
                <a:latin typeface="+mj-lt"/>
              </a:rPr>
              <a:t> - US supplied </a:t>
            </a:r>
            <a:r>
              <a:rPr kumimoji="0" lang="en-US" altLang="en-US" sz="900" b="0" i="0" u="none" strike="noStrike" cap="none" normalizeH="0" baseline="0" dirty="0">
                <a:ln>
                  <a:noFill/>
                </a:ln>
                <a:solidFill>
                  <a:schemeClr val="tx2"/>
                </a:solidFill>
                <a:effectLst/>
                <a:latin typeface="+mj-lt"/>
                <a:hlinkClick r:id="rId11" tooltip="Mountain gun"/>
              </a:rPr>
              <a:t>portable howitzer</a:t>
            </a:r>
            <a:r>
              <a:rPr kumimoji="0" lang="en-US" altLang="en-US" sz="900" b="0" i="0" u="none" strike="noStrike" cap="none" normalizeH="0" baseline="0" dirty="0">
                <a:ln>
                  <a:noFill/>
                </a:ln>
                <a:solidFill>
                  <a:schemeClr val="tx2"/>
                </a:solidFill>
                <a:effectLst/>
                <a:latin typeface="+mj-lt"/>
              </a:rPr>
              <a:t> for use in mountainous areas</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2" tooltip="QF 3.7-inch mountain howitzer"/>
              </a:rPr>
              <a:t>QF 3.7-inch mountain howitzer</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3" tooltip="Smith Gun"/>
              </a:rPr>
              <a:t>Smith Gun</a:t>
            </a:r>
            <a:r>
              <a:rPr kumimoji="0" lang="en-US" altLang="en-US" sz="900" b="0" i="0" u="none" strike="noStrike" cap="none" normalizeH="0" baseline="0" dirty="0">
                <a:ln>
                  <a:noFill/>
                </a:ln>
                <a:solidFill>
                  <a:schemeClr val="tx2"/>
                </a:solidFill>
                <a:effectLst/>
                <a:latin typeface="+mj-lt"/>
              </a:rPr>
              <a:t> - smoothbore weapon for Home Guard use only</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4" tooltip="BL 9.2-inch howitzer"/>
              </a:rPr>
              <a:t>BL 9.2-inch howitzer</a:t>
            </a:r>
            <a:r>
              <a:rPr kumimoji="0" lang="en-US" altLang="en-US" sz="900" b="0" i="0" u="none" strike="noStrike" cap="none" normalizeH="0" baseline="0" dirty="0">
                <a:ln>
                  <a:noFill/>
                </a:ln>
                <a:solidFill>
                  <a:schemeClr val="tx2"/>
                </a:solidFill>
                <a:effectLst/>
                <a:latin typeface="+mj-lt"/>
              </a:rPr>
              <a:t> - WWI era</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5" tooltip="75 mm gun M1917"/>
              </a:rPr>
              <a:t>75 mm gun M1917</a:t>
            </a:r>
            <a:r>
              <a:rPr kumimoji="0" lang="en-US" altLang="en-US" sz="900" b="0" i="0" u="none" strike="noStrike" cap="none" normalizeH="0" baseline="0" dirty="0">
                <a:ln>
                  <a:noFill/>
                </a:ln>
                <a:solidFill>
                  <a:schemeClr val="tx2"/>
                </a:solidFill>
                <a:effectLst/>
                <a:latin typeface="+mj-lt"/>
              </a:rPr>
              <a:t> - US supplied, training and home defence after fall of France</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6" tooltip="QF 18-pounder gun"/>
              </a:rPr>
              <a:t>QF 18-pounder gun</a:t>
            </a:r>
            <a:r>
              <a:rPr kumimoji="0" lang="en-US" altLang="en-US" sz="900" b="0" i="0" u="none" strike="noStrike" cap="none" normalizeH="0" baseline="0" dirty="0">
                <a:ln>
                  <a:noFill/>
                </a:ln>
                <a:solidFill>
                  <a:schemeClr val="tx2"/>
                </a:solidFill>
                <a:effectLst/>
                <a:latin typeface="+mj-lt"/>
              </a:rPr>
              <a:t> - WWI era, replaced by 25 pdr</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br>
              <a:rPr kumimoji="0" lang="en-US" altLang="en-US" sz="900" b="0" i="0" u="none" strike="noStrike" cap="none" normalizeH="0" baseline="0" dirty="0">
                <a:ln>
                  <a:noFill/>
                </a:ln>
                <a:solidFill>
                  <a:schemeClr val="tx2"/>
                </a:solidFill>
                <a:effectLst/>
                <a:latin typeface="+mj-lt"/>
              </a:rPr>
            </a:b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1" i="0" u="none" strike="noStrike" cap="none" normalizeH="0" baseline="0" dirty="0">
                <a:ln>
                  <a:noFill/>
                </a:ln>
                <a:solidFill>
                  <a:schemeClr val="tx2"/>
                </a:solidFill>
                <a:effectLst/>
                <a:latin typeface="+mj-lt"/>
              </a:rPr>
              <a:t>Coast defence guns</a:t>
            </a: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7" tooltip="QF 6-pounder 10 cwt gun"/>
              </a:rPr>
              <a:t>QF 6-pounder 10 cwt</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8" tooltip="QF 12-pounder 12 cwt naval gun"/>
              </a:rPr>
              <a:t>QF 12-pounder</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r>
              <a:rPr kumimoji="0" lang="en-US" altLang="en-US" sz="900" b="0" i="0" u="none" strike="noStrike" cap="none" normalizeH="0" baseline="0" dirty="0">
                <a:ln>
                  <a:noFill/>
                </a:ln>
                <a:solidFill>
                  <a:schemeClr val="tx2"/>
                </a:solidFill>
                <a:effectLst/>
                <a:latin typeface="+mj-lt"/>
                <a:hlinkClick r:id="rId19" tooltip="QF 4.7-inch Gun Mk I–IV"/>
              </a:rPr>
              <a:t>QF 4.7-inch Mk I–IV</a:t>
            </a:r>
            <a:endParaRPr kumimoji="0" lang="en-US" altLang="en-US" sz="900" b="0" i="0" u="none" strike="noStrike" cap="none" normalizeH="0" baseline="0" dirty="0">
              <a:ln>
                <a:noFill/>
              </a:ln>
              <a:solidFill>
                <a:schemeClr val="tx2"/>
              </a:solidFill>
              <a:effectLst/>
              <a:latin typeface="+mj-lt"/>
            </a:endParaRPr>
          </a:p>
          <a:p>
            <a:pPr marL="0" marR="0" lvl="0" indent="-228600" eaLnBrk="1" fontAlgn="base" hangingPunct="1">
              <a:lnSpc>
                <a:spcPct val="90000"/>
              </a:lnSpc>
              <a:spcBef>
                <a:spcPct val="0"/>
              </a:spcBef>
              <a:spcAft>
                <a:spcPts val="600"/>
              </a:spcAft>
              <a:buClrTx/>
              <a:buSzPct val="70000"/>
              <a:buFont typeface="Arial" panose="020B0604020202020204" pitchFamily="34" charset="0"/>
              <a:buChar char="•"/>
              <a:tabLst/>
            </a:pPr>
            <a:endParaRPr kumimoji="0" lang="en-US" altLang="en-US" sz="900" b="0" i="0" u="none" strike="noStrike" cap="none" normalizeH="0" baseline="0" dirty="0">
              <a:ln>
                <a:noFill/>
              </a:ln>
              <a:solidFill>
                <a:schemeClr val="tx2"/>
              </a:solidFill>
              <a:effectLst/>
              <a:latin typeface="+mj-lt"/>
            </a:endParaRPr>
          </a:p>
        </p:txBody>
      </p:sp>
      <p:pic>
        <p:nvPicPr>
          <p:cNvPr id="3074" name="Picture 2" descr="Pin on Κάμπινγκ">
            <a:extLst>
              <a:ext uri="{FF2B5EF4-FFF2-40B4-BE49-F238E27FC236}">
                <a16:creationId xmlns:a16="http://schemas.microsoft.com/office/drawing/2014/main" id="{8BC2FEC3-E13A-4886-ADF6-158A67A09E84}"/>
              </a:ext>
            </a:extLst>
          </p:cNvPr>
          <p:cNvPicPr>
            <a:picLocks noChangeAspect="1" noChangeArrowheads="1"/>
          </p:cNvPicPr>
          <p:nvPr/>
        </p:nvPicPr>
        <p:blipFill>
          <a:blip r:embed="rId20">
            <a:extLst>
              <a:ext uri="{28A0092B-C50C-407E-A947-70E740481C1C}">
                <a14:useLocalDpi xmlns:a14="http://schemas.microsoft.com/office/drawing/2010/main" val="0"/>
              </a:ext>
            </a:extLst>
          </a:blip>
          <a:stretch>
            <a:fillRect/>
          </a:stretch>
        </p:blipFill>
        <p:spPr bwMode="auto">
          <a:xfrm>
            <a:off x="7122161" y="750336"/>
            <a:ext cx="4908062" cy="475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416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A8AC3CD-ED4E-47B5-A42A-F32B90340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B9DFAC8-424C-49EA-AC8A-002889678F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625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Image result for world war 2 dates">
            <a:hlinkClick r:id="rId2"/>
            <a:extLst>
              <a:ext uri="{FF2B5EF4-FFF2-40B4-BE49-F238E27FC236}">
                <a16:creationId xmlns:a16="http://schemas.microsoft.com/office/drawing/2014/main" id="{6432AFFF-FA98-4142-81D5-983BEB738C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941" r="3047"/>
          <a:stretch/>
        </p:blipFill>
        <p:spPr bwMode="auto">
          <a:xfrm>
            <a:off x="6095999" y="1371601"/>
            <a:ext cx="4786203" cy="27432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A6CF1D5-1F41-4C6C-9AFB-8CF2F0BBE07D}"/>
              </a:ext>
            </a:extLst>
          </p:cNvPr>
          <p:cNvSpPr txBox="1"/>
          <p:nvPr/>
        </p:nvSpPr>
        <p:spPr>
          <a:xfrm>
            <a:off x="5334936" y="4561367"/>
            <a:ext cx="6265185" cy="1727237"/>
          </a:xfrm>
          <a:prstGeom prst="rect">
            <a:avLst/>
          </a:prstGeom>
        </p:spPr>
        <p:txBody>
          <a:bodyPr vert="horz" lIns="91440" tIns="45720" rIns="91440" bIns="45720" rtlCol="0">
            <a:normAutofit/>
          </a:bodyPr>
          <a:lstStyle/>
          <a:p>
            <a:pPr indent="-228600" algn="ctr">
              <a:spcAft>
                <a:spcPts val="600"/>
              </a:spcAft>
              <a:buSzPct val="70000"/>
              <a:buFont typeface="Arial" panose="020B0604020202020204" pitchFamily="34" charset="0"/>
              <a:buChar char="•"/>
            </a:pPr>
            <a:r>
              <a:rPr lang="en-US" b="0" i="0" dirty="0">
                <a:solidFill>
                  <a:schemeClr val="tx2"/>
                </a:solidFill>
                <a:effectLst/>
                <a:latin typeface="+mj-lt"/>
              </a:rPr>
              <a:t>World War II began in Europe on </a:t>
            </a:r>
            <a:r>
              <a:rPr lang="en-US" b="1" i="0" dirty="0">
                <a:solidFill>
                  <a:schemeClr val="tx2"/>
                </a:solidFill>
                <a:effectLst/>
                <a:latin typeface="+mj-lt"/>
              </a:rPr>
              <a:t>September 1, 1939</a:t>
            </a:r>
            <a:r>
              <a:rPr lang="en-US" b="0" i="0" dirty="0">
                <a:solidFill>
                  <a:schemeClr val="tx2"/>
                </a:solidFill>
                <a:effectLst/>
                <a:latin typeface="+mj-lt"/>
              </a:rPr>
              <a:t>, when Germany invaded Poland. Great Britain and France responded by declaring war on Germany on September 3. The war between the U.S.S.R. and Germany began on June 22, 1941, with the German invasion of the Soviet Union.</a:t>
            </a:r>
            <a:endParaRPr lang="en-US" dirty="0">
              <a:solidFill>
                <a:schemeClr val="tx2"/>
              </a:solidFill>
              <a:latin typeface="+mj-lt"/>
            </a:endParaRPr>
          </a:p>
        </p:txBody>
      </p:sp>
      <p:sp>
        <p:nvSpPr>
          <p:cNvPr id="11" name="TextBox 10">
            <a:extLst>
              <a:ext uri="{FF2B5EF4-FFF2-40B4-BE49-F238E27FC236}">
                <a16:creationId xmlns:a16="http://schemas.microsoft.com/office/drawing/2014/main" id="{DB264ACD-1E2A-4D08-A032-8CBEBE369D43}"/>
              </a:ext>
            </a:extLst>
          </p:cNvPr>
          <p:cNvSpPr txBox="1"/>
          <p:nvPr/>
        </p:nvSpPr>
        <p:spPr>
          <a:xfrm>
            <a:off x="177465" y="2849368"/>
            <a:ext cx="4490721" cy="2862322"/>
          </a:xfrm>
          <a:prstGeom prst="rect">
            <a:avLst/>
          </a:prstGeom>
          <a:noFill/>
        </p:spPr>
        <p:txBody>
          <a:bodyPr wrap="square">
            <a:spAutoFit/>
          </a:bodyPr>
          <a:lstStyle/>
          <a:p>
            <a:pPr algn="l"/>
            <a:endParaRPr lang="en-GB" b="0" i="0" u="none" strike="noStrike" dirty="0">
              <a:solidFill>
                <a:srgbClr val="660099"/>
              </a:solidFill>
              <a:effectLst/>
              <a:latin typeface="arial" panose="020B0604020202020204" pitchFamily="34" charset="0"/>
              <a:hlinkClick r:id="rId4"/>
            </a:endParaRPr>
          </a:p>
          <a:p>
            <a:pPr algn="l"/>
            <a:r>
              <a:rPr lang="en-GB" b="0" i="0" dirty="0">
                <a:solidFill>
                  <a:srgbClr val="4D5156"/>
                </a:solidFill>
                <a:effectLst/>
                <a:latin typeface="arial" panose="020B0604020202020204" pitchFamily="34" charset="0"/>
              </a:rPr>
              <a:t>World War II (WWII or </a:t>
            </a:r>
            <a:r>
              <a:rPr lang="en-GB" b="1" i="0" dirty="0">
                <a:solidFill>
                  <a:srgbClr val="5F6368"/>
                </a:solidFill>
                <a:effectLst/>
                <a:latin typeface="arial" panose="020B0604020202020204" pitchFamily="34" charset="0"/>
              </a:rPr>
              <a:t>WW2</a:t>
            </a:r>
            <a:r>
              <a:rPr lang="en-GB" b="0" i="0" dirty="0">
                <a:solidFill>
                  <a:srgbClr val="4D5156"/>
                </a:solidFill>
                <a:effectLst/>
                <a:latin typeface="arial" panose="020B0604020202020204" pitchFamily="34" charset="0"/>
              </a:rPr>
              <a:t>), also known as the Second World War, was a global war that ... The Nationalists </a:t>
            </a:r>
            <a:r>
              <a:rPr lang="en-GB" b="1" i="0" dirty="0">
                <a:solidFill>
                  <a:srgbClr val="5F6368"/>
                </a:solidFill>
                <a:effectLst/>
                <a:latin typeface="arial" panose="020B0604020202020204" pitchFamily="34" charset="0"/>
              </a:rPr>
              <a:t>won</a:t>
            </a:r>
            <a:r>
              <a:rPr lang="en-GB" b="0" i="0" dirty="0">
                <a:solidFill>
                  <a:srgbClr val="4D5156"/>
                </a:solidFill>
                <a:effectLst/>
                <a:latin typeface="arial" panose="020B0604020202020204" pitchFamily="34" charset="0"/>
              </a:rPr>
              <a:t> the civil war in April 1939; Franco, now dictator, remained officially neutral during World War II but generally favoured the </a:t>
            </a:r>
            <a:r>
              <a:rPr lang="en-GB" b="0" i="0" dirty="0" err="1">
                <a:solidFill>
                  <a:srgbClr val="4D5156"/>
                </a:solidFill>
                <a:effectLst/>
                <a:latin typeface="arial" panose="020B0604020202020204" pitchFamily="34" charset="0"/>
              </a:rPr>
              <a:t>Axis.</a:t>
            </a:r>
            <a:r>
              <a:rPr lang="en-GB" b="0" i="0" dirty="0" err="1">
                <a:solidFill>
                  <a:srgbClr val="70757A"/>
                </a:solidFill>
                <a:effectLst/>
                <a:latin typeface="arial" panose="020B0604020202020204" pitchFamily="34" charset="0"/>
              </a:rPr>
              <a:t>‎</a:t>
            </a:r>
            <a:r>
              <a:rPr lang="en-GB" b="0" i="0" u="none" strike="noStrike" dirty="0" err="1">
                <a:solidFill>
                  <a:srgbClr val="660099"/>
                </a:solidFill>
                <a:effectLst/>
                <a:latin typeface="arial" panose="020B0604020202020204" pitchFamily="34" charset="0"/>
                <a:hlinkClick r:id="rId5"/>
              </a:rPr>
              <a:t>Mediterranean</a:t>
            </a:r>
            <a:r>
              <a:rPr lang="en-GB" b="0" i="0" u="none" strike="noStrike" dirty="0">
                <a:solidFill>
                  <a:srgbClr val="660099"/>
                </a:solidFill>
                <a:effectLst/>
                <a:latin typeface="arial" panose="020B0604020202020204" pitchFamily="34" charset="0"/>
                <a:hlinkClick r:id="rId5"/>
              </a:rPr>
              <a:t> and Middle ...</a:t>
            </a:r>
            <a:r>
              <a:rPr lang="en-GB" b="0" i="0" dirty="0">
                <a:solidFill>
                  <a:srgbClr val="70757A"/>
                </a:solidFill>
                <a:effectLst/>
                <a:latin typeface="arial" panose="020B0604020202020204" pitchFamily="34" charset="0"/>
              </a:rPr>
              <a:t> · ‎</a:t>
            </a:r>
            <a:r>
              <a:rPr lang="en-GB" b="0" i="0" u="none" strike="noStrike" dirty="0">
                <a:solidFill>
                  <a:srgbClr val="660099"/>
                </a:solidFill>
                <a:effectLst/>
                <a:latin typeface="arial" panose="020B0604020202020204" pitchFamily="34" charset="0"/>
                <a:hlinkClick r:id="rId6"/>
              </a:rPr>
              <a:t>List of </a:t>
            </a:r>
            <a:r>
              <a:rPr lang="en-GB" b="0" i="0" u="none" strike="noStrike" dirty="0" err="1">
                <a:solidFill>
                  <a:srgbClr val="660099"/>
                </a:solidFill>
                <a:effectLst/>
                <a:latin typeface="arial" panose="020B0604020202020204" pitchFamily="34" charset="0"/>
                <a:hlinkClick r:id="rId6"/>
              </a:rPr>
              <a:t>theaters</a:t>
            </a:r>
            <a:r>
              <a:rPr lang="en-GB" b="0" i="0" u="none" strike="noStrike" dirty="0">
                <a:solidFill>
                  <a:srgbClr val="660099"/>
                </a:solidFill>
                <a:effectLst/>
                <a:latin typeface="arial" panose="020B0604020202020204" pitchFamily="34" charset="0"/>
                <a:hlinkClick r:id="rId6"/>
              </a:rPr>
              <a:t> and campaigns ...</a:t>
            </a:r>
            <a:r>
              <a:rPr lang="en-GB" b="0" i="0" dirty="0">
                <a:solidFill>
                  <a:srgbClr val="70757A"/>
                </a:solidFill>
                <a:effectLst/>
                <a:latin typeface="arial" panose="020B0604020202020204" pitchFamily="34" charset="0"/>
              </a:rPr>
              <a:t> · ‎</a:t>
            </a:r>
            <a:r>
              <a:rPr lang="en-GB" b="0" i="0" u="none" strike="noStrike" dirty="0">
                <a:solidFill>
                  <a:srgbClr val="660099"/>
                </a:solidFill>
                <a:effectLst/>
                <a:latin typeface="arial" panose="020B0604020202020204" pitchFamily="34" charset="0"/>
                <a:hlinkClick r:id="rId7"/>
              </a:rPr>
              <a:t>Allied</a:t>
            </a:r>
            <a:r>
              <a:rPr lang="en-GB" b="0" i="0" dirty="0">
                <a:solidFill>
                  <a:srgbClr val="70757A"/>
                </a:solidFill>
                <a:effectLst/>
                <a:latin typeface="arial" panose="020B0604020202020204" pitchFamily="34" charset="0"/>
              </a:rPr>
              <a:t> · ‎</a:t>
            </a:r>
            <a:r>
              <a:rPr lang="en-GB" b="0" i="0" u="none" strike="noStrike" dirty="0">
                <a:solidFill>
                  <a:srgbClr val="660099"/>
                </a:solidFill>
                <a:effectLst/>
                <a:latin typeface="arial" panose="020B0604020202020204" pitchFamily="34" charset="0"/>
                <a:hlinkClick r:id="rId8"/>
              </a:rPr>
              <a:t>Timeline</a:t>
            </a:r>
            <a:endParaRPr lang="en-GB" b="0" i="0" dirty="0">
              <a:solidFill>
                <a:srgbClr val="70757A"/>
              </a:solidFill>
              <a:effectLst/>
              <a:latin typeface="arial" panose="020B0604020202020204" pitchFamily="34" charset="0"/>
            </a:endParaRPr>
          </a:p>
        </p:txBody>
      </p:sp>
      <p:sp>
        <p:nvSpPr>
          <p:cNvPr id="13" name="TextBox 12">
            <a:extLst>
              <a:ext uri="{FF2B5EF4-FFF2-40B4-BE49-F238E27FC236}">
                <a16:creationId xmlns:a16="http://schemas.microsoft.com/office/drawing/2014/main" id="{95C1F38B-16A5-4C43-88D8-BC6190D662BC}"/>
              </a:ext>
            </a:extLst>
          </p:cNvPr>
          <p:cNvSpPr txBox="1"/>
          <p:nvPr/>
        </p:nvSpPr>
        <p:spPr>
          <a:xfrm>
            <a:off x="-142240" y="239046"/>
            <a:ext cx="4762500" cy="1121717"/>
          </a:xfrm>
          <a:prstGeom prst="rect">
            <a:avLst/>
          </a:prstGeom>
          <a:noFill/>
        </p:spPr>
        <p:txBody>
          <a:bodyPr wrap="square">
            <a:spAutoFit/>
          </a:bodyPr>
          <a:lstStyle/>
          <a:p>
            <a:pPr>
              <a:lnSpc>
                <a:spcPct val="107000"/>
              </a:lnSpc>
              <a:spcAft>
                <a:spcPts val="8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Who won the ww2 and why?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C1EA7DC3-9535-4DF3-81CB-5ED734845143}"/>
              </a:ext>
            </a:extLst>
          </p:cNvPr>
          <p:cNvSpPr txBox="1"/>
          <p:nvPr/>
        </p:nvSpPr>
        <p:spPr>
          <a:xfrm>
            <a:off x="5787858" y="432258"/>
            <a:ext cx="6243320" cy="531877"/>
          </a:xfrm>
          <a:prstGeom prst="rect">
            <a:avLst/>
          </a:prstGeom>
          <a:noFill/>
        </p:spPr>
        <p:txBody>
          <a:bodyPr wrap="square">
            <a:spAutoFit/>
          </a:bodyPr>
          <a:lstStyle/>
          <a:p>
            <a:pPr>
              <a:lnSpc>
                <a:spcPct val="107000"/>
              </a:lnSpc>
              <a:spcAft>
                <a:spcPts val="8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When did ww2 start and end?</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25109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4" name="Rectangle 191">
            <a:extLst>
              <a:ext uri="{FF2B5EF4-FFF2-40B4-BE49-F238E27FC236}">
                <a16:creationId xmlns:a16="http://schemas.microsoft.com/office/drawing/2014/main" id="{19F5B61F-2AAE-40D7-9D90-D78AA1A8B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Rectangle 192">
            <a:extLst>
              <a:ext uri="{FF2B5EF4-FFF2-40B4-BE49-F238E27FC236}">
                <a16:creationId xmlns:a16="http://schemas.microsoft.com/office/drawing/2014/main" id="{967D7C5B-0D08-4CDF-85D7-CB14023077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10201"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24C996D-7AF5-49DF-ADA9-631BFD4B2A1B}"/>
              </a:ext>
            </a:extLst>
          </p:cNvPr>
          <p:cNvSpPr txBox="1"/>
          <p:nvPr/>
        </p:nvSpPr>
        <p:spPr>
          <a:xfrm>
            <a:off x="685800" y="417746"/>
            <a:ext cx="4076701" cy="1457474"/>
          </a:xfrm>
          <a:prstGeom prst="rect">
            <a:avLst/>
          </a:prstGeom>
        </p:spPr>
        <p:txBody>
          <a:bodyPr vert="horz" lIns="91440" tIns="45720" rIns="91440" bIns="45720" rtlCol="0" anchor="b">
            <a:normAutofit/>
          </a:bodyPr>
          <a:lstStyle/>
          <a:p>
            <a:pPr algn="ctr">
              <a:lnSpc>
                <a:spcPct val="90000"/>
              </a:lnSpc>
              <a:spcBef>
                <a:spcPct val="0"/>
              </a:spcBef>
              <a:spcAft>
                <a:spcPts val="800"/>
              </a:spcAft>
            </a:pPr>
            <a:r>
              <a:rPr lang="en-US" sz="3200" kern="1200" cap="all" spc="300" baseline="0" dirty="0">
                <a:solidFill>
                  <a:schemeClr val="tx2"/>
                </a:solidFill>
                <a:latin typeface="+mj-lt"/>
                <a:ea typeface="+mj-ea"/>
                <a:cs typeface="+mj-cs"/>
              </a:rPr>
              <a:t>We Will Remember</a:t>
            </a:r>
            <a:endParaRPr lang="en-US" sz="3200" kern="1200" cap="all" spc="300" baseline="0" dirty="0">
              <a:solidFill>
                <a:schemeClr val="tx2"/>
              </a:solidFill>
              <a:effectLst/>
              <a:latin typeface="+mj-lt"/>
              <a:ea typeface="+mj-ea"/>
              <a:cs typeface="+mj-cs"/>
            </a:endParaRPr>
          </a:p>
        </p:txBody>
      </p:sp>
      <p:sp>
        <p:nvSpPr>
          <p:cNvPr id="9" name="TextBox 8">
            <a:extLst>
              <a:ext uri="{FF2B5EF4-FFF2-40B4-BE49-F238E27FC236}">
                <a16:creationId xmlns:a16="http://schemas.microsoft.com/office/drawing/2014/main" id="{5B60DDD6-EB74-413B-98C2-42BF1EEF40CA}"/>
              </a:ext>
            </a:extLst>
          </p:cNvPr>
          <p:cNvSpPr txBox="1"/>
          <p:nvPr/>
        </p:nvSpPr>
        <p:spPr>
          <a:xfrm>
            <a:off x="700486" y="2137479"/>
            <a:ext cx="4062015" cy="4218871"/>
          </a:xfrm>
          <a:prstGeom prst="rect">
            <a:avLst/>
          </a:prstGeom>
        </p:spPr>
        <p:txBody>
          <a:bodyPr vert="horz" lIns="91440" tIns="45720" rIns="91440" bIns="45720" rtlCol="0">
            <a:normAutofit/>
          </a:bodyPr>
          <a:lstStyle/>
          <a:p>
            <a:pPr indent="-228600" algn="ctr">
              <a:lnSpc>
                <a:spcPct val="90000"/>
              </a:lnSpc>
              <a:spcAft>
                <a:spcPts val="800"/>
              </a:spcAft>
              <a:buSzPct val="70000"/>
              <a:buFont typeface="Arial" panose="020B0604020202020204" pitchFamily="34" charset="0"/>
              <a:buChar char="•"/>
            </a:pPr>
            <a:r>
              <a:rPr lang="en-US" dirty="0">
                <a:solidFill>
                  <a:schemeClr val="tx2"/>
                </a:solidFill>
                <a:effectLst/>
                <a:latin typeface="+mj-lt"/>
              </a:rPr>
              <a:t>We will remember the people that die the men and women who gave up their lives, no we won’t forget the price that was paid by the soldiers that fought in the war.</a:t>
            </a:r>
          </a:p>
          <a:p>
            <a:pPr indent="-228600" algn="ctr">
              <a:lnSpc>
                <a:spcPct val="90000"/>
              </a:lnSpc>
              <a:spcAft>
                <a:spcPts val="800"/>
              </a:spcAft>
              <a:buSzPct val="70000"/>
              <a:buFont typeface="Arial" panose="020B0604020202020204" pitchFamily="34" charset="0"/>
              <a:buChar char="•"/>
            </a:pPr>
            <a:r>
              <a:rPr lang="en-US" dirty="0">
                <a:solidFill>
                  <a:schemeClr val="tx2"/>
                </a:solidFill>
                <a:effectLst/>
                <a:latin typeface="+mj-lt"/>
              </a:rPr>
              <a:t>For king and country they battled on they are our heroes each and everyone no we won’t forget the price that was paid by the soldiers that fought in the war.</a:t>
            </a:r>
          </a:p>
          <a:p>
            <a:pPr indent="-228600" algn="ctr">
              <a:lnSpc>
                <a:spcPct val="90000"/>
              </a:lnSpc>
              <a:spcAft>
                <a:spcPts val="800"/>
              </a:spcAft>
              <a:buSzPct val="70000"/>
              <a:buFont typeface="Arial" panose="020B0604020202020204" pitchFamily="34" charset="0"/>
              <a:buChar char="•"/>
            </a:pPr>
            <a:r>
              <a:rPr lang="en-US" dirty="0">
                <a:solidFill>
                  <a:schemeClr val="tx2"/>
                </a:solidFill>
                <a:latin typeface="+mj-lt"/>
              </a:rPr>
              <a:t>So that the future generations would know a land that is free they gave there live for this nation people like you and me so that the future generation would know a land that is free so that people of this nation people like you and me could be free.</a:t>
            </a:r>
            <a:endParaRPr lang="en-US" dirty="0">
              <a:solidFill>
                <a:schemeClr val="tx2"/>
              </a:solidFill>
              <a:effectLst/>
              <a:latin typeface="+mj-lt"/>
            </a:endParaRPr>
          </a:p>
        </p:txBody>
      </p:sp>
      <p:pic>
        <p:nvPicPr>
          <p:cNvPr id="2054" name="Picture 6" descr="Armistice Day 2020: Poppies, commemorations and why the act of remembrance  matters">
            <a:extLst>
              <a:ext uri="{FF2B5EF4-FFF2-40B4-BE49-F238E27FC236}">
                <a16:creationId xmlns:a16="http://schemas.microsoft.com/office/drawing/2014/main" id="{65148AE1-51D0-4DA6-BAD3-803FBB8A3C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846" r="9656" b="2"/>
          <a:stretch/>
        </p:blipFill>
        <p:spPr bwMode="auto">
          <a:xfrm>
            <a:off x="6096001" y="685800"/>
            <a:ext cx="27432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Armistice Day 2020: Poppies, commemorations and why the act of remembrance  matters">
            <a:extLst>
              <a:ext uri="{FF2B5EF4-FFF2-40B4-BE49-F238E27FC236}">
                <a16:creationId xmlns:a16="http://schemas.microsoft.com/office/drawing/2014/main" id="{F502741E-DDA4-4DC8-BD3D-946C564245F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151" r="7255" b="-2"/>
          <a:stretch/>
        </p:blipFill>
        <p:spPr bwMode="auto">
          <a:xfrm>
            <a:off x="8839201" y="685800"/>
            <a:ext cx="2666999" cy="27432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emembrance Day - Tidworth Town Council">
            <a:extLst>
              <a:ext uri="{FF2B5EF4-FFF2-40B4-BE49-F238E27FC236}">
                <a16:creationId xmlns:a16="http://schemas.microsoft.com/office/drawing/2014/main" id="{873E9830-63F7-42A2-87D5-AF6AC3CFD95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89" r="1" b="1"/>
          <a:stretch/>
        </p:blipFill>
        <p:spPr bwMode="auto">
          <a:xfrm>
            <a:off x="6096001" y="3429000"/>
            <a:ext cx="541020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846857"/>
      </p:ext>
    </p:extLst>
  </p:cSld>
  <p:clrMapOvr>
    <a:masterClrMapping/>
  </p:clrMapOvr>
</p:sld>
</file>

<file path=ppt/theme/theme1.xml><?xml version="1.0" encoding="utf-8"?>
<a:theme xmlns:a="http://schemas.openxmlformats.org/drawingml/2006/main" name="ClassicFrameVTI">
  <a:themeElements>
    <a:clrScheme name="Custom 22">
      <a:dk1>
        <a:sysClr val="windowText" lastClr="000000"/>
      </a:dk1>
      <a:lt1>
        <a:sysClr val="window" lastClr="FFFFFF"/>
      </a:lt1>
      <a:dk2>
        <a:srgbClr val="293737"/>
      </a:dk2>
      <a:lt2>
        <a:srgbClr val="EEF2F0"/>
      </a:lt2>
      <a:accent1>
        <a:srgbClr val="749090"/>
      </a:accent1>
      <a:accent2>
        <a:srgbClr val="A5A5A5"/>
      </a:accent2>
      <a:accent3>
        <a:srgbClr val="91A39B"/>
      </a:accent3>
      <a:accent4>
        <a:srgbClr val="A9A698"/>
      </a:accent4>
      <a:accent5>
        <a:srgbClr val="A2A79A"/>
      </a:accent5>
      <a:accent6>
        <a:srgbClr val="897F65"/>
      </a:accent6>
      <a:hlink>
        <a:srgbClr val="92872F"/>
      </a:hlink>
      <a:folHlink>
        <a:srgbClr val="AB73A9"/>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docProps/app.xml><?xml version="1.0" encoding="utf-8"?>
<Properties xmlns="http://schemas.openxmlformats.org/officeDocument/2006/extended-properties" xmlns:vt="http://schemas.openxmlformats.org/officeDocument/2006/docPropsVTypes">
  <TotalTime>2</TotalTime>
  <Words>658</Words>
  <Application>Microsoft Office PowerPoint</Application>
  <PresentationFormat>Widescreen</PresentationFormat>
  <Paragraphs>54</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Arial</vt:lpstr>
      <vt:lpstr>Calibri</vt:lpstr>
      <vt:lpstr>Comic Sans MS</vt:lpstr>
      <vt:lpstr>Gill Sans MT</vt:lpstr>
      <vt:lpstr>Google Sans</vt:lpstr>
      <vt:lpstr>Goudy Old Style</vt:lpstr>
      <vt:lpstr>ClassicFrameVTI</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carina duquemin</dc:creator>
  <cp:lastModifiedBy>carina duquemin</cp:lastModifiedBy>
  <cp:revision>1</cp:revision>
  <dcterms:created xsi:type="dcterms:W3CDTF">2021-01-13T19:23:40Z</dcterms:created>
  <dcterms:modified xsi:type="dcterms:W3CDTF">2021-01-13T19:29:17Z</dcterms:modified>
</cp:coreProperties>
</file>